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Amatic SC"/>
      <p:regular r:id="rId22"/>
      <p:bold r:id="rId23"/>
    </p:embeddedFont>
    <p:embeddedFont>
      <p:font typeface="Source Code Pr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AmaticSC-regular.fntdata"/><Relationship Id="rId21" Type="http://schemas.openxmlformats.org/officeDocument/2006/relationships/slide" Target="slides/slide16.xml"/><Relationship Id="rId24" Type="http://schemas.openxmlformats.org/officeDocument/2006/relationships/font" Target="fonts/SourceCodePro-regular.fntdata"/><Relationship Id="rId23" Type="http://schemas.openxmlformats.org/officeDocument/2006/relationships/font" Target="fonts/AmaticSC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italic.fntdata"/><Relationship Id="rId25" Type="http://schemas.openxmlformats.org/officeDocument/2006/relationships/font" Target="fonts/SourceCodePro-bold.fntdata"/><Relationship Id="rId27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56db97e73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56db97e73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9d0f2556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e9d0f2556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56db97e73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956db97e73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600ee7181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600ee7181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600ee7181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600ee7181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56db97e73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956db97e73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d60dec6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ed60dec6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5274e72e0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5274e72e0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eb70eb96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feb70eb96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5dc1ecc01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5dc1ecc01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for up to week 6! (as far as I can tell)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84f0b08b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84f0b08b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084f0b08b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084f0b08b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084f0b08b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084f0b08b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feb70eb9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feb70eb9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50fcc588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50fcc588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6a2dd646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96a2dd646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" name="Google Shape;21;p4"/>
          <p:cNvSpPr/>
          <p:nvPr/>
        </p:nvSpPr>
        <p:spPr>
          <a:xfrm rot="10799519">
            <a:off x="6998411" y="141"/>
            <a:ext cx="2145600" cy="2118900"/>
          </a:xfrm>
          <a:prstGeom prst="rtTriangl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we logo"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250" y="4526238"/>
            <a:ext cx="1166525" cy="48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160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160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1600"/>
              </a:spcBef>
              <a:spcAft>
                <a:spcPts val="160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/>
          <p:nvPr/>
        </p:nvSpPr>
        <p:spPr>
          <a:xfrm rot="10799519">
            <a:off x="6998411" y="141"/>
            <a:ext cx="2145600" cy="2118900"/>
          </a:xfrm>
          <a:prstGeom prst="rtTriangl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swe logo"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250" y="4526238"/>
            <a:ext cx="1166525" cy="48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718775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212121"/>
                </a:solidFill>
                <a:latin typeface="Amatic SC"/>
                <a:ea typeface="Amatic SC"/>
                <a:cs typeface="Amatic SC"/>
                <a:sym typeface="Amatic SC"/>
              </a:rPr>
              <a:t>The Society of women engineers</a:t>
            </a:r>
            <a:endParaRPr b="1" sz="4800">
              <a:solidFill>
                <a:srgbClr val="21212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Image result for swe logo"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50" y="949276"/>
            <a:ext cx="2604924" cy="108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SWE-WI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228675"/>
            <a:ext cx="86832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Interested in attending a SWE Conference?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SWE-WI is a one day professional development conference and is taking place Saturday, April 15th in Madison!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Registration is $25 and transportation will be provided!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Membership Reward System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9016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Your name will be put in a </a:t>
            </a:r>
            <a:r>
              <a:rPr lang="en" sz="1700"/>
              <a:t>raffle</a:t>
            </a:r>
            <a:r>
              <a:rPr lang="en" sz="1700"/>
              <a:t> for each time </a:t>
            </a:r>
            <a:br>
              <a:rPr lang="en" sz="1700"/>
            </a:br>
            <a:r>
              <a:rPr lang="en" sz="1700"/>
              <a:t>you fulfill one of these tasks below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3963" y="1705626"/>
            <a:ext cx="6576076" cy="313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Quarter SWESTERS!!!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11700" y="1702500"/>
            <a:ext cx="8520600" cy="286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Drum roll please. . 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 Quarter </a:t>
            </a:r>
            <a:r>
              <a:rPr lang="en"/>
              <a:t>SWESTERS!!!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Congratulations to Dani K.&amp; Alex B. for being our Winter </a:t>
            </a:r>
            <a:r>
              <a:rPr lang="en"/>
              <a:t>Quarter</a:t>
            </a:r>
            <a:r>
              <a:rPr lang="en"/>
              <a:t> SWEsters!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Thank you both for volunteering and attending events &lt;3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Us On Social Media!</a:t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58113" y="1057863"/>
            <a:ext cx="3027777" cy="3027777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6"/>
          <p:cNvSpPr txBox="1"/>
          <p:nvPr/>
        </p:nvSpPr>
        <p:spPr>
          <a:xfrm>
            <a:off x="3058125" y="3996375"/>
            <a:ext cx="3108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Source Code Pro"/>
                <a:ea typeface="Source Code Pro"/>
                <a:cs typeface="Source Code Pro"/>
                <a:sym typeface="Source Code Pro"/>
              </a:rPr>
              <a:t>Link Tree QR</a:t>
            </a:r>
            <a:endParaRPr sz="2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0" y="292850"/>
            <a:ext cx="9144000" cy="30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Meeting: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&amp; Destress</a:t>
            </a:r>
            <a:endParaRPr/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4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fill out this form for attendance!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5775" y="1576475"/>
            <a:ext cx="2712451" cy="2712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DEIB Moment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9825" y="871791"/>
            <a:ext cx="3426500" cy="339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9837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What’s Going On???</a:t>
            </a:r>
            <a:r>
              <a:rPr lang="en"/>
              <a:t> Winter Quarter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51750" y="954300"/>
            <a:ext cx="9040500" cy="32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</a:rPr>
              <a:t>		</a:t>
            </a:r>
            <a:r>
              <a:rPr lang="en" sz="1700">
                <a:solidFill>
                  <a:schemeClr val="accent4"/>
                </a:solidFill>
              </a:rPr>
              <a:t>Officer nominations are open!</a:t>
            </a:r>
            <a:endParaRPr sz="17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</a:rPr>
              <a:t>2/13 - Destress General Meeting</a:t>
            </a:r>
            <a:endParaRPr sz="17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</a:rPr>
              <a:t>2/16 - ABB Lunch &amp; Learn</a:t>
            </a:r>
            <a:endParaRPr sz="17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accent1"/>
                </a:solidFill>
              </a:rPr>
              <a:t>2/16 - Destress Spa Night</a:t>
            </a:r>
            <a:endParaRPr sz="17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accent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400"/>
              </a:spcBef>
              <a:spcAft>
                <a:spcPts val="1400"/>
              </a:spcAft>
              <a:buNone/>
            </a:pPr>
            <a:r>
              <a:rPr lang="en" sz="1700">
                <a:solidFill>
                  <a:schemeClr val="accent1"/>
                </a:solidFill>
              </a:rPr>
              <a:t>2/20 - 2/24 - Good Luck on Finals!</a:t>
            </a:r>
            <a:endParaRPr sz="17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5613" y="152400"/>
            <a:ext cx="363277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/>
          <p:nvPr/>
        </p:nvSpPr>
        <p:spPr>
          <a:xfrm>
            <a:off x="5172475" y="1210750"/>
            <a:ext cx="1073700" cy="316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5249175" y="1145800"/>
            <a:ext cx="10737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Times New Roman"/>
                <a:ea typeface="Times New Roman"/>
                <a:cs typeface="Times New Roman"/>
                <a:sym typeface="Times New Roman"/>
              </a:rPr>
              <a:t>February</a:t>
            </a:r>
            <a:endParaRPr b="1"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9350" y="152400"/>
            <a:ext cx="430530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 Officer Roles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SWE has eight different officer roles and we’re having elections soon! Nominations are open and we’d love to answer any questions you have!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6125" y="2571751"/>
            <a:ext cx="2571749" cy="2571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</a:t>
            </a:r>
            <a:r>
              <a:rPr lang="en"/>
              <a:t>at’s Going On???</a:t>
            </a:r>
            <a:r>
              <a:rPr lang="en"/>
              <a:t> Spring Quarter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022600"/>
            <a:ext cx="8520600" cy="35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March - </a:t>
            </a:r>
            <a:br>
              <a:rPr lang="en"/>
            </a:br>
            <a:r>
              <a:rPr lang="en"/>
              <a:t>	</a:t>
            </a:r>
            <a:r>
              <a:rPr lang="en" sz="1900"/>
              <a:t>Elections! </a:t>
            </a:r>
            <a:r>
              <a:rPr b="1" lang="en" sz="1900">
                <a:solidFill>
                  <a:schemeClr val="accent6"/>
                </a:solidFill>
              </a:rPr>
              <a:t>Must be a national member to vote</a:t>
            </a:r>
            <a:br>
              <a:rPr b="1" lang="en" sz="1900">
                <a:solidFill>
                  <a:schemeClr val="accent6"/>
                </a:solidFill>
              </a:rPr>
            </a:br>
            <a:r>
              <a:rPr lang="en" sz="1900"/>
              <a:t>	Mr. MSOE Competition</a:t>
            </a:r>
            <a:br>
              <a:rPr lang="en" sz="1900"/>
            </a:br>
            <a:r>
              <a:rPr lang="en" sz="1900"/>
              <a:t>	WELocal Seattle Conference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- </a:t>
            </a:r>
            <a:br>
              <a:rPr lang="en"/>
            </a:br>
            <a:r>
              <a:rPr lang="en"/>
              <a:t>	</a:t>
            </a:r>
            <a:r>
              <a:rPr lang="en" sz="1900"/>
              <a:t>SWE-WI Conference</a:t>
            </a:r>
            <a:br>
              <a:rPr lang="en" sz="1900"/>
            </a:br>
            <a:r>
              <a:rPr lang="en" sz="1900"/>
              <a:t>	Milwaukee Area Conference</a:t>
            </a:r>
            <a:br>
              <a:rPr lang="en" sz="1900"/>
            </a:br>
            <a:r>
              <a:rPr lang="en" sz="1900"/>
              <a:t>	Girl Scouts Careers Day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SWE </a:t>
            </a:r>
            <a:r>
              <a:rPr lang="en"/>
              <a:t>Committees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If you are interested in helping with social, volunteer, &amp; professional events, please register &amp; we’ll contact you with more info on when meetings are!</a:t>
            </a:r>
            <a:endParaRPr/>
          </a:p>
        </p:txBody>
      </p:sp>
      <p:sp>
        <p:nvSpPr>
          <p:cNvPr id="106" name="Google Shape;106;p20"/>
          <p:cNvSpPr txBox="1"/>
          <p:nvPr/>
        </p:nvSpPr>
        <p:spPr>
          <a:xfrm>
            <a:off x="1642975" y="3197850"/>
            <a:ext cx="30810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accent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You get 3 entries for the raffle for every meeting you attend!</a:t>
            </a:r>
            <a:endParaRPr b="1" sz="1800">
              <a:solidFill>
                <a:schemeClr val="accent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9825" y="2571750"/>
            <a:ext cx="2461524" cy="246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T-Shirt Contest</a:t>
            </a:r>
            <a:r>
              <a:rPr lang="en"/>
              <a:t> Winner</a:t>
            </a:r>
            <a:endParaRPr/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150" y="1076275"/>
            <a:ext cx="9144000" cy="15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Short Sleeve T-Shirt</a:t>
            </a:r>
            <a:endParaRPr sz="1700"/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Cost: $15</a:t>
            </a:r>
            <a:endParaRPr sz="1700"/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Pay with cash or venmo Marya!</a:t>
            </a:r>
            <a:endParaRPr sz="1700"/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Please mark the transaction as public with comment ‘swe shirt’</a:t>
            </a:r>
            <a:endParaRPr sz="1700"/>
          </a:p>
        </p:txBody>
      </p:sp>
      <p:sp>
        <p:nvSpPr>
          <p:cNvPr id="114" name="Google Shape;114;p21"/>
          <p:cNvSpPr txBox="1"/>
          <p:nvPr/>
        </p:nvSpPr>
        <p:spPr>
          <a:xfrm>
            <a:off x="1600625" y="2641975"/>
            <a:ext cx="3602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accent4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Order one here!</a:t>
            </a:r>
            <a:endParaRPr sz="1600">
              <a:solidFill>
                <a:schemeClr val="accent4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pic>
        <p:nvPicPr>
          <p:cNvPr id="115" name="Google Shape;115;p21"/>
          <p:cNvPicPr preferRelativeResize="0"/>
          <p:nvPr/>
        </p:nvPicPr>
        <p:blipFill rotWithShape="1">
          <a:blip r:embed="rId3">
            <a:alphaModFix/>
          </a:blip>
          <a:srcRect b="0" l="0" r="4141" t="0"/>
          <a:stretch/>
        </p:blipFill>
        <p:spPr>
          <a:xfrm>
            <a:off x="4979850" y="2834025"/>
            <a:ext cx="1816801" cy="21448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3275" y="2998025"/>
            <a:ext cx="1816799" cy="1816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